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65" r:id="rId2"/>
    <p:sldId id="266"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3842B8D6-B442-4D63-AF83-6BDC59513CB2}" type="datetimeFigureOut">
              <a:rPr lang="es-ES" smtClean="0"/>
              <a:t>17/06/2025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36647475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42B8D6-B442-4D63-AF83-6BDC59513CB2}" type="datetimeFigureOut">
              <a:rPr lang="es-ES" smtClean="0"/>
              <a:t>17/06/2025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4219680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42B8D6-B442-4D63-AF83-6BDC59513CB2}" type="datetimeFigureOut">
              <a:rPr lang="es-ES" smtClean="0"/>
              <a:t>17/06/2025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106249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842B8D6-B442-4D63-AF83-6BDC59513CB2}" type="datetimeFigureOut">
              <a:rPr lang="es-ES" smtClean="0"/>
              <a:t>17/06/2025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54019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3842B8D6-B442-4D63-AF83-6BDC59513CB2}" type="datetimeFigureOut">
              <a:rPr lang="es-ES" smtClean="0"/>
              <a:t>17/06/2025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34263174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3842B8D6-B442-4D63-AF83-6BDC59513CB2}" type="datetimeFigureOut">
              <a:rPr lang="es-ES" smtClean="0"/>
              <a:t>17/06/2025</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396676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3842B8D6-B442-4D63-AF83-6BDC59513CB2}" type="datetimeFigureOut">
              <a:rPr lang="es-ES" smtClean="0"/>
              <a:t>17/06/2025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E5B45F8-C3C8-4600-96B3-6AD160A5FF07}"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807272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842B8D6-B442-4D63-AF83-6BDC59513CB2}" type="datetimeFigureOut">
              <a:rPr lang="es-ES" smtClean="0"/>
              <a:t>17/06/2025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2125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2B8D6-B442-4D63-AF83-6BDC59513CB2}" type="datetimeFigureOut">
              <a:rPr lang="es-ES" smtClean="0"/>
              <a:t>17/06/2025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1891450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3842B8D6-B442-4D63-AF83-6BDC59513CB2}" type="datetimeFigureOut">
              <a:rPr lang="es-ES" smtClean="0"/>
              <a:t>17/06/2025</a:t>
            </a:fld>
            <a:endParaRPr lang="es-E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
          </a:p>
        </p:txBody>
      </p:sp>
      <p:sp>
        <p:nvSpPr>
          <p:cNvPr id="11" name="Slide Number Placeholder 10"/>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822003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842B8D6-B442-4D63-AF83-6BDC59513CB2}" type="datetimeFigureOut">
              <a:rPr lang="es-ES" smtClean="0"/>
              <a:t>17/06/2025</a:t>
            </a:fld>
            <a:endParaRPr lang="es-E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
          </a:p>
        </p:txBody>
      </p:sp>
      <p:sp>
        <p:nvSpPr>
          <p:cNvPr id="10" name="Slide Number Placeholder 9"/>
          <p:cNvSpPr>
            <a:spLocks noGrp="1"/>
          </p:cNvSpPr>
          <p:nvPr>
            <p:ph type="sldNum" sz="quarter" idx="12"/>
          </p:nvPr>
        </p:nvSpPr>
        <p:spPr/>
        <p:txBody>
          <a:bodyPr/>
          <a:lstStyle/>
          <a:p>
            <a:fld id="{0E5B45F8-C3C8-4600-96B3-6AD160A5FF07}" type="slidenum">
              <a:rPr lang="es-ES" smtClean="0"/>
              <a:t>‹Nº›</a:t>
            </a:fld>
            <a:endParaRPr lang="es-ES"/>
          </a:p>
        </p:txBody>
      </p:sp>
    </p:spTree>
    <p:extLst>
      <p:ext uri="{BB962C8B-B14F-4D97-AF65-F5344CB8AC3E}">
        <p14:creationId xmlns:p14="http://schemas.microsoft.com/office/powerpoint/2010/main" val="217094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842B8D6-B442-4D63-AF83-6BDC59513CB2}" type="datetimeFigureOut">
              <a:rPr lang="es-ES" smtClean="0"/>
              <a:t>17/06/2025</a:t>
            </a:fld>
            <a:endParaRPr lang="es-E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E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E5B45F8-C3C8-4600-96B3-6AD160A5FF07}" type="slidenum">
              <a:rPr lang="es-ES" smtClean="0"/>
              <a:t>‹Nº›</a:t>
            </a:fld>
            <a:endParaRPr lang="es-ES"/>
          </a:p>
        </p:txBody>
      </p:sp>
    </p:spTree>
    <p:extLst>
      <p:ext uri="{BB962C8B-B14F-4D97-AF65-F5344CB8AC3E}">
        <p14:creationId xmlns:p14="http://schemas.microsoft.com/office/powerpoint/2010/main" val="22227452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onlapizyteclas.blogspot.com/2016/04/quien-eres-tu-piedra-papel-o-tijeras.html"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examoscuriosos.blogspot.com/2012/11/"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aclasedeele.blogspot.fr/2016/11/el-juego-del-ahorcado-para-la-clase-de.html"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rochetydemos.blogspot.com/2015/03/"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Un grupo de vacas en el aire&#10;&#10;El contenido generado por IA puede ser incorrecto.">
            <a:extLst>
              <a:ext uri="{FF2B5EF4-FFF2-40B4-BE49-F238E27FC236}">
                <a16:creationId xmlns:a16="http://schemas.microsoft.com/office/drawing/2014/main" id="{1DF56D02-6C30-24B1-4B04-59EA81E1245C}"/>
              </a:ext>
            </a:extLst>
          </p:cNvPr>
          <p:cNvPicPr>
            <a:picLocks noChangeAspect="1"/>
          </p:cNvPicPr>
          <p:nvPr/>
        </p:nvPicPr>
        <p:blipFill>
          <a:blip r:embed="rId2">
            <a:extLst>
              <a:ext uri="{28A0092B-C50C-407E-A947-70E740481C1C}">
                <a14:useLocalDpi xmlns:a14="http://schemas.microsoft.com/office/drawing/2010/main" val="0"/>
              </a:ext>
            </a:extLst>
          </a:blip>
          <a:srcRect l="17656" r="18841" b="-1"/>
          <a:stretch>
            <a:fillRect/>
          </a:stretch>
        </p:blipFill>
        <p:spPr>
          <a:xfrm>
            <a:off x="4650909" y="10"/>
            <a:ext cx="7541090" cy="6857989"/>
          </a:xfrm>
          <a:prstGeom prst="rect">
            <a:avLst/>
          </a:prstGeom>
        </p:spPr>
      </p:pic>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FCF683-CE24-FF4B-39E6-12DA27DD8E62}"/>
              </a:ext>
            </a:extLst>
          </p:cNvPr>
          <p:cNvSpPr>
            <a:spLocks noGrp="1"/>
          </p:cNvSpPr>
          <p:nvPr>
            <p:ph type="title"/>
          </p:nvPr>
        </p:nvSpPr>
        <p:spPr>
          <a:xfrm>
            <a:off x="643467" y="643467"/>
            <a:ext cx="3363974" cy="1728044"/>
          </a:xfrm>
          <a:noFill/>
          <a:ln>
            <a:solidFill>
              <a:schemeClr val="bg1"/>
            </a:solidFill>
          </a:ln>
        </p:spPr>
        <p:txBody>
          <a:bodyPr wrap="square">
            <a:noAutofit/>
          </a:bodyPr>
          <a:lstStyle/>
          <a:p>
            <a:r>
              <a:rPr lang="en-US" sz="3600" dirty="0">
                <a:solidFill>
                  <a:schemeClr val="bg1"/>
                </a:solidFill>
              </a:rPr>
              <a:t>PROYECTO DE JUEGOS EN PYTHON</a:t>
            </a:r>
            <a:endParaRPr lang="es-ES" sz="3600" dirty="0">
              <a:solidFill>
                <a:schemeClr val="bg1"/>
              </a:solidFill>
            </a:endParaRPr>
          </a:p>
        </p:txBody>
      </p:sp>
      <p:sp>
        <p:nvSpPr>
          <p:cNvPr id="9" name="Content Placeholder 8">
            <a:extLst>
              <a:ext uri="{FF2B5EF4-FFF2-40B4-BE49-F238E27FC236}">
                <a16:creationId xmlns:a16="http://schemas.microsoft.com/office/drawing/2014/main" id="{EDE32667-4BF6-D013-E4FE-12488E034576}"/>
              </a:ext>
            </a:extLst>
          </p:cNvPr>
          <p:cNvSpPr>
            <a:spLocks noGrp="1"/>
          </p:cNvSpPr>
          <p:nvPr>
            <p:ph idx="1"/>
          </p:nvPr>
        </p:nvSpPr>
        <p:spPr>
          <a:xfrm>
            <a:off x="643468" y="2638044"/>
            <a:ext cx="3363974" cy="3415622"/>
          </a:xfrm>
        </p:spPr>
        <p:txBody>
          <a:bodyPr>
            <a:normAutofit/>
          </a:bodyPr>
          <a:lstStyle/>
          <a:p>
            <a:pPr marL="0" indent="0" algn="ctr">
              <a:buNone/>
            </a:pPr>
            <a:r>
              <a:rPr lang="en-US" sz="2400" dirty="0">
                <a:solidFill>
                  <a:schemeClr val="bg1"/>
                </a:solidFill>
              </a:rPr>
              <a:t>Piedra, Papel o Tijeras</a:t>
            </a:r>
          </a:p>
          <a:p>
            <a:pPr marL="0" indent="0" algn="ctr">
              <a:buNone/>
            </a:pPr>
            <a:r>
              <a:rPr lang="en-US" sz="2400" dirty="0">
                <a:solidFill>
                  <a:schemeClr val="bg1"/>
                </a:solidFill>
              </a:rPr>
              <a:t>Trivial de Geografia</a:t>
            </a:r>
          </a:p>
          <a:p>
            <a:pPr marL="0" indent="0" algn="ctr">
              <a:buNone/>
            </a:pPr>
            <a:r>
              <a:rPr lang="en-US" sz="2400" dirty="0">
                <a:solidFill>
                  <a:schemeClr val="bg1"/>
                </a:solidFill>
              </a:rPr>
              <a:t>Juego del Ahorcado</a:t>
            </a:r>
          </a:p>
          <a:p>
            <a:pPr marL="0" indent="0" algn="ctr">
              <a:buNone/>
            </a:pPr>
            <a:r>
              <a:rPr lang="en-US" sz="2400" dirty="0">
                <a:solidFill>
                  <a:schemeClr val="bg1"/>
                </a:solidFill>
              </a:rPr>
              <a:t>Tres en Raya</a:t>
            </a:r>
          </a:p>
          <a:p>
            <a:endParaRPr lang="en-US" dirty="0">
              <a:solidFill>
                <a:schemeClr val="bg1"/>
              </a:solidFill>
            </a:endParaRPr>
          </a:p>
        </p:txBody>
      </p:sp>
    </p:spTree>
    <p:extLst>
      <p:ext uri="{BB962C8B-B14F-4D97-AF65-F5344CB8AC3E}">
        <p14:creationId xmlns:p14="http://schemas.microsoft.com/office/powerpoint/2010/main" val="1710078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399331-55E3-B06C-3E00-FA64BF6AD966}"/>
              </a:ext>
            </a:extLst>
          </p:cNvPr>
          <p:cNvSpPr>
            <a:spLocks noGrp="1"/>
          </p:cNvSpPr>
          <p:nvPr>
            <p:ph type="title"/>
          </p:nvPr>
        </p:nvSpPr>
        <p:spPr>
          <a:xfrm>
            <a:off x="5138928" y="964692"/>
            <a:ext cx="6092952" cy="1188720"/>
          </a:xfrm>
        </p:spPr>
        <p:txBody>
          <a:bodyPr>
            <a:normAutofit/>
          </a:bodyPr>
          <a:lstStyle/>
          <a:p>
            <a:r>
              <a:rPr lang="es-ES"/>
              <a:t>Equipo 1: VALKYRIAS</a:t>
            </a:r>
            <a:endParaRPr lang="es-ES" dirty="0"/>
          </a:p>
        </p:txBody>
      </p:sp>
      <p:pic>
        <p:nvPicPr>
          <p:cNvPr id="12" name="Imagen 11" descr="Imagen que contiene edificio, sostener, parado, mujer&#10;&#10;El contenido generado por IA puede ser incorrecto.">
            <a:extLst>
              <a:ext uri="{FF2B5EF4-FFF2-40B4-BE49-F238E27FC236}">
                <a16:creationId xmlns:a16="http://schemas.microsoft.com/office/drawing/2014/main" id="{D5226325-FCB1-D160-A9ED-51DAFE55294F}"/>
              </a:ext>
            </a:extLst>
          </p:cNvPr>
          <p:cNvPicPr>
            <a:picLocks noChangeAspect="1"/>
          </p:cNvPicPr>
          <p:nvPr/>
        </p:nvPicPr>
        <p:blipFill>
          <a:blip r:embed="rId2"/>
          <a:srcRect r="1" b="9891"/>
          <a:stretch>
            <a:fillRect/>
          </a:stretch>
        </p:blipFill>
        <p:spPr>
          <a:xfrm>
            <a:off x="2961744" y="3513886"/>
            <a:ext cx="1773391" cy="2394028"/>
          </a:xfrm>
          <a:prstGeom prst="rect">
            <a:avLst/>
          </a:prstGeom>
          <a:ln w="31750" cap="sq">
            <a:solidFill>
              <a:srgbClr val="FFFFFF"/>
            </a:solidFill>
            <a:miter lim="800000"/>
          </a:ln>
        </p:spPr>
      </p:pic>
      <p:pic>
        <p:nvPicPr>
          <p:cNvPr id="5" name="Imagen 4" descr="Pintura de una persona&#10;&#10;El contenido generado por IA puede ser incorrecto.">
            <a:extLst>
              <a:ext uri="{FF2B5EF4-FFF2-40B4-BE49-F238E27FC236}">
                <a16:creationId xmlns:a16="http://schemas.microsoft.com/office/drawing/2014/main" id="{C30A5B15-3508-E7D8-8237-31A11275506C}"/>
              </a:ext>
            </a:extLst>
          </p:cNvPr>
          <p:cNvPicPr>
            <a:picLocks noChangeAspect="1"/>
          </p:cNvPicPr>
          <p:nvPr/>
        </p:nvPicPr>
        <p:blipFill>
          <a:blip r:embed="rId3"/>
          <a:srcRect r="1" b="10440"/>
          <a:stretch>
            <a:fillRect/>
          </a:stretch>
        </p:blipFill>
        <p:spPr>
          <a:xfrm>
            <a:off x="2894380" y="964692"/>
            <a:ext cx="1773393" cy="2379423"/>
          </a:xfrm>
          <a:prstGeom prst="rect">
            <a:avLst/>
          </a:prstGeom>
          <a:ln w="31750" cap="sq">
            <a:solidFill>
              <a:srgbClr val="FFFFFF"/>
            </a:solidFill>
            <a:miter lim="800000"/>
          </a:ln>
        </p:spPr>
      </p:pic>
      <p:pic>
        <p:nvPicPr>
          <p:cNvPr id="9" name="Imagen 8" descr="Imagen que contiene persona, mujer, sostener, hombre&#10;&#10;El contenido generado por IA puede ser incorrecto.">
            <a:extLst>
              <a:ext uri="{FF2B5EF4-FFF2-40B4-BE49-F238E27FC236}">
                <a16:creationId xmlns:a16="http://schemas.microsoft.com/office/drawing/2014/main" id="{22BCB222-9A12-08DB-7722-931BE469C77B}"/>
              </a:ext>
            </a:extLst>
          </p:cNvPr>
          <p:cNvPicPr>
            <a:picLocks noChangeAspect="1"/>
          </p:cNvPicPr>
          <p:nvPr/>
        </p:nvPicPr>
        <p:blipFill>
          <a:blip r:embed="rId4">
            <a:extLst>
              <a:ext uri="{28A0092B-C50C-407E-A947-70E740481C1C}">
                <a14:useLocalDpi xmlns:a14="http://schemas.microsoft.com/office/drawing/2010/main" val="0"/>
              </a:ext>
            </a:extLst>
          </a:blip>
          <a:srcRect r="1" b="10440"/>
          <a:stretch>
            <a:fillRect/>
          </a:stretch>
        </p:blipFill>
        <p:spPr>
          <a:xfrm>
            <a:off x="960119" y="3504983"/>
            <a:ext cx="1773394" cy="2379423"/>
          </a:xfrm>
          <a:prstGeom prst="rect">
            <a:avLst/>
          </a:prstGeom>
          <a:ln w="31750" cap="sq">
            <a:solidFill>
              <a:srgbClr val="FFFFFF"/>
            </a:solidFill>
            <a:miter lim="800000"/>
          </a:ln>
        </p:spPr>
      </p:pic>
      <p:pic>
        <p:nvPicPr>
          <p:cNvPr id="7" name="Imagen 6" descr="Dibujo de una mujer&#10;&#10;El contenido generado por IA puede ser incorrecto.">
            <a:extLst>
              <a:ext uri="{FF2B5EF4-FFF2-40B4-BE49-F238E27FC236}">
                <a16:creationId xmlns:a16="http://schemas.microsoft.com/office/drawing/2014/main" id="{0CF603BE-17EB-27B4-D640-E4CBB9D2A708}"/>
              </a:ext>
            </a:extLst>
          </p:cNvPr>
          <p:cNvPicPr>
            <a:picLocks noChangeAspect="1"/>
          </p:cNvPicPr>
          <p:nvPr/>
        </p:nvPicPr>
        <p:blipFill>
          <a:blip r:embed="rId5">
            <a:extLst>
              <a:ext uri="{28A0092B-C50C-407E-A947-70E740481C1C}">
                <a14:useLocalDpi xmlns:a14="http://schemas.microsoft.com/office/drawing/2010/main" val="0"/>
              </a:ext>
            </a:extLst>
          </a:blip>
          <a:srcRect r="1" b="10440"/>
          <a:stretch>
            <a:fillRect/>
          </a:stretch>
        </p:blipFill>
        <p:spPr>
          <a:xfrm>
            <a:off x="960119" y="963700"/>
            <a:ext cx="1773394" cy="2379423"/>
          </a:xfrm>
          <a:prstGeom prst="rect">
            <a:avLst/>
          </a:prstGeom>
          <a:ln w="31750" cap="sq">
            <a:solidFill>
              <a:srgbClr val="FFFFFF"/>
            </a:solidFill>
            <a:miter lim="800000"/>
          </a:ln>
        </p:spPr>
      </p:pic>
      <p:sp>
        <p:nvSpPr>
          <p:cNvPr id="3" name="Marcador de contenido 2">
            <a:extLst>
              <a:ext uri="{FF2B5EF4-FFF2-40B4-BE49-F238E27FC236}">
                <a16:creationId xmlns:a16="http://schemas.microsoft.com/office/drawing/2014/main" id="{168DA61E-21F6-AC61-F530-82EFAECE3E23}"/>
              </a:ext>
            </a:extLst>
          </p:cNvPr>
          <p:cNvSpPr>
            <a:spLocks noGrp="1"/>
          </p:cNvSpPr>
          <p:nvPr>
            <p:ph idx="1"/>
          </p:nvPr>
        </p:nvSpPr>
        <p:spPr>
          <a:xfrm>
            <a:off x="5089646" y="2475145"/>
            <a:ext cx="6142233" cy="3409259"/>
          </a:xfrm>
        </p:spPr>
        <p:txBody>
          <a:bodyPr>
            <a:normAutofit/>
          </a:bodyPr>
          <a:lstStyle/>
          <a:p>
            <a:r>
              <a:rPr lang="es-ES" dirty="0"/>
              <a:t>Somos 4 estudiantes del curso de Data </a:t>
            </a:r>
            <a:r>
              <a:rPr lang="es-ES" dirty="0" err="1"/>
              <a:t>Analytics</a:t>
            </a:r>
            <a:r>
              <a:rPr lang="es-ES" dirty="0"/>
              <a:t> de </a:t>
            </a:r>
            <a:r>
              <a:rPr lang="es-ES" dirty="0" err="1"/>
              <a:t>Adalab</a:t>
            </a:r>
            <a:r>
              <a:rPr lang="es-ES" dirty="0"/>
              <a:t>:</a:t>
            </a:r>
          </a:p>
          <a:p>
            <a:pPr lvl="1"/>
            <a:r>
              <a:rPr lang="es-ES" dirty="0"/>
              <a:t>Carmen Bermejo de Fuentes</a:t>
            </a:r>
          </a:p>
          <a:p>
            <a:pPr lvl="1"/>
            <a:r>
              <a:rPr lang="es-ES" dirty="0"/>
              <a:t>Laura Fernández Rodríguez (SCRUM Máster)</a:t>
            </a:r>
          </a:p>
          <a:p>
            <a:pPr lvl="1"/>
            <a:r>
              <a:rPr lang="es-ES" dirty="0"/>
              <a:t>Irene de Hoz </a:t>
            </a:r>
            <a:r>
              <a:rPr lang="es-ES" dirty="0" err="1"/>
              <a:t>Atero</a:t>
            </a:r>
            <a:endParaRPr lang="es-ES" dirty="0"/>
          </a:p>
          <a:p>
            <a:pPr lvl="1"/>
            <a:r>
              <a:rPr lang="es-ES" dirty="0"/>
              <a:t>Caroline Reyes González </a:t>
            </a:r>
          </a:p>
          <a:p>
            <a:endParaRPr lang="es-ES" dirty="0"/>
          </a:p>
          <a:p>
            <a:r>
              <a:rPr lang="es-ES" dirty="0"/>
              <a:t>Para realizar los juegos nos hemos repartido en parejas y revisado y explicado cada parte del código a las demás compañeras</a:t>
            </a:r>
          </a:p>
          <a:p>
            <a:endParaRPr lang="es-ES" dirty="0"/>
          </a:p>
        </p:txBody>
      </p:sp>
    </p:spTree>
    <p:extLst>
      <p:ext uri="{BB962C8B-B14F-4D97-AF65-F5344CB8AC3E}">
        <p14:creationId xmlns:p14="http://schemas.microsoft.com/office/powerpoint/2010/main" val="33232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07390-08F6-A46B-A564-22EB4F11E812}"/>
              </a:ext>
            </a:extLst>
          </p:cNvPr>
          <p:cNvSpPr>
            <a:spLocks noGrp="1"/>
          </p:cNvSpPr>
          <p:nvPr>
            <p:ph type="title"/>
          </p:nvPr>
        </p:nvSpPr>
        <p:spPr/>
        <p:txBody>
          <a:bodyPr/>
          <a:lstStyle/>
          <a:p>
            <a:r>
              <a:rPr lang="es-ES" dirty="0"/>
              <a:t>Presentación del Proyecto</a:t>
            </a:r>
          </a:p>
        </p:txBody>
      </p:sp>
      <p:sp>
        <p:nvSpPr>
          <p:cNvPr id="3" name="Marcador de contenido 2">
            <a:extLst>
              <a:ext uri="{FF2B5EF4-FFF2-40B4-BE49-F238E27FC236}">
                <a16:creationId xmlns:a16="http://schemas.microsoft.com/office/drawing/2014/main" id="{003CA2D8-C342-9D52-BAAC-760C09EA971A}"/>
              </a:ext>
            </a:extLst>
          </p:cNvPr>
          <p:cNvSpPr>
            <a:spLocks noGrp="1"/>
          </p:cNvSpPr>
          <p:nvPr>
            <p:ph idx="1"/>
          </p:nvPr>
        </p:nvSpPr>
        <p:spPr/>
        <p:txBody>
          <a:bodyPr/>
          <a:lstStyle/>
          <a:p>
            <a:r>
              <a:rPr lang="es-ES" dirty="0"/>
              <a:t>Nos ha contactado una empresa que se dedica a la creación de juegos clásicos como el "Piedra Papel o Tijera" o el "Tres en raya". En concreto, les gustaría explorar la posibilidad de contratarnos como parte de su equipo para desarrollar juegos en Python utilizando una clase que contenga la lógica de los juegos</a:t>
            </a:r>
          </a:p>
          <a:p>
            <a:r>
              <a:rPr lang="es-ES" dirty="0"/>
              <a:t>Para la realización de este proyecto hemos trabajado en </a:t>
            </a:r>
            <a:r>
              <a:rPr lang="es-ES" i="1" dirty="0" err="1"/>
              <a:t>sprints</a:t>
            </a:r>
            <a:r>
              <a:rPr lang="es-ES" dirty="0"/>
              <a:t> y con historias de usuario en GitHub. Siguiendo los principios de SCRUM y AGILE, establecimos pequeños ciclos iterativos de forma que al final de cada uno generemos valor perceptible por nuestros usuarios, los jugadores.</a:t>
            </a:r>
          </a:p>
        </p:txBody>
      </p:sp>
    </p:spTree>
    <p:extLst>
      <p:ext uri="{BB962C8B-B14F-4D97-AF65-F5344CB8AC3E}">
        <p14:creationId xmlns:p14="http://schemas.microsoft.com/office/powerpoint/2010/main" val="173089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Un conjunto de letras negras en un fondo blanco&#10;&#10;El contenido generado por IA puede ser incorrecto.">
            <a:extLst>
              <a:ext uri="{FF2B5EF4-FFF2-40B4-BE49-F238E27FC236}">
                <a16:creationId xmlns:a16="http://schemas.microsoft.com/office/drawing/2014/main" id="{02C17C1A-0747-7097-3149-E0FEF348FA00}"/>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4EECA6E-6D21-4530-66A5-8E980159AF15}"/>
              </a:ext>
            </a:extLst>
          </p:cNvPr>
          <p:cNvSpPr>
            <a:spLocks noGrp="1"/>
          </p:cNvSpPr>
          <p:nvPr>
            <p:ph type="title"/>
          </p:nvPr>
        </p:nvSpPr>
        <p:spPr/>
        <p:txBody>
          <a:bodyPr>
            <a:normAutofit/>
          </a:bodyPr>
          <a:lstStyle/>
          <a:p>
            <a:r>
              <a:rPr lang="es-ES" dirty="0">
                <a:solidFill>
                  <a:schemeClr val="bg1"/>
                </a:solidFill>
              </a:rPr>
              <a:t>Piedra, paPel o tijeras</a:t>
            </a:r>
          </a:p>
        </p:txBody>
      </p:sp>
      <p:sp>
        <p:nvSpPr>
          <p:cNvPr id="3" name="Marcador de contenido 2">
            <a:extLst>
              <a:ext uri="{FF2B5EF4-FFF2-40B4-BE49-F238E27FC236}">
                <a16:creationId xmlns:a16="http://schemas.microsoft.com/office/drawing/2014/main" id="{ABD3B6B4-8B2E-B65B-E4C1-81ED774E48E9}"/>
              </a:ext>
            </a:extLst>
          </p:cNvPr>
          <p:cNvSpPr>
            <a:spLocks noGrp="1"/>
          </p:cNvSpPr>
          <p:nvPr>
            <p:ph idx="1"/>
          </p:nvPr>
        </p:nvSpPr>
        <p:spPr>
          <a:xfrm>
            <a:off x="2090057" y="2318658"/>
            <a:ext cx="8077200" cy="3421370"/>
          </a:xfrm>
        </p:spPr>
        <p:txBody>
          <a:bodyPr>
            <a:normAutofit fontScale="92500" lnSpcReduction="10000"/>
          </a:bodyPr>
          <a:lstStyle/>
          <a:p>
            <a:r>
              <a:rPr lang="es-ES" sz="1600" dirty="0">
                <a:solidFill>
                  <a:srgbClr val="FFFFFF"/>
                </a:solidFill>
              </a:rPr>
              <a:t>El juego de Piedra Papel y Tijera debe ser jugable por 1 jugador contra el PC (de forma aleatoria) y eligen una de las tres opciones: "Piedra", "Papel" o "Tijera".</a:t>
            </a:r>
          </a:p>
          <a:p>
            <a:r>
              <a:rPr lang="es-ES" sz="1600" dirty="0">
                <a:solidFill>
                  <a:srgbClr val="FFFFFF"/>
                </a:solidFill>
              </a:rPr>
              <a:t>Las reglas para determinar al ganador son: </a:t>
            </a:r>
          </a:p>
          <a:p>
            <a:pPr lvl="1"/>
            <a:r>
              <a:rPr lang="es-ES" dirty="0">
                <a:solidFill>
                  <a:srgbClr val="FFFFFF"/>
                </a:solidFill>
              </a:rPr>
              <a:t>Piedra vence a Tijera.</a:t>
            </a:r>
          </a:p>
          <a:p>
            <a:pPr lvl="1"/>
            <a:r>
              <a:rPr lang="es-ES" dirty="0">
                <a:solidFill>
                  <a:srgbClr val="FFFFFF"/>
                </a:solidFill>
              </a:rPr>
              <a:t>Tijera vence a Papel.</a:t>
            </a:r>
          </a:p>
          <a:p>
            <a:pPr lvl="1"/>
            <a:r>
              <a:rPr lang="es-ES" dirty="0">
                <a:solidFill>
                  <a:srgbClr val="FFFFFF"/>
                </a:solidFill>
              </a:rPr>
              <a:t>Papel vence a Piedra.</a:t>
            </a:r>
          </a:p>
          <a:p>
            <a:r>
              <a:rPr lang="es-ES" sz="1600" dirty="0">
                <a:solidFill>
                  <a:srgbClr val="FFFFFF"/>
                </a:solidFill>
              </a:rPr>
              <a:t>El jugador que gana una ronda obtiene un punto.</a:t>
            </a:r>
          </a:p>
          <a:p>
            <a:r>
              <a:rPr lang="es-ES" sz="1600" dirty="0">
                <a:solidFill>
                  <a:srgbClr val="FFFFFF"/>
                </a:solidFill>
              </a:rPr>
              <a:t>El juego continúa hasta que un jugador haya acumulado 3 puntos, convirtiéndose en el ganador.</a:t>
            </a:r>
          </a:p>
          <a:p>
            <a:r>
              <a:rPr lang="es-ES" sz="1600" dirty="0">
                <a:solidFill>
                  <a:srgbClr val="FFFFFF"/>
                </a:solidFill>
              </a:rPr>
              <a:t>Debe ser fácil de entender y de jugar, sabiendo en todo momento en qué punto se encuentra el juego.</a:t>
            </a:r>
          </a:p>
          <a:p>
            <a:r>
              <a:rPr lang="es-ES" sz="1600" dirty="0">
                <a:solidFill>
                  <a:srgbClr val="FFFFFF"/>
                </a:solidFill>
              </a:rPr>
              <a:t>Se deben implementar mensajes de victoria, empate y derrota</a:t>
            </a:r>
            <a:r>
              <a:rPr lang="es-ES" sz="1300" dirty="0">
                <a:solidFill>
                  <a:srgbClr val="FFFFFF"/>
                </a:solidFill>
              </a:rPr>
              <a:t>.</a:t>
            </a:r>
          </a:p>
          <a:p>
            <a:endParaRPr lang="es-ES" sz="1300" dirty="0">
              <a:solidFill>
                <a:srgbClr val="FFFFFF"/>
              </a:solidFill>
            </a:endParaRPr>
          </a:p>
        </p:txBody>
      </p:sp>
      <p:sp>
        <p:nvSpPr>
          <p:cNvPr id="6" name="CuadroTexto 5">
            <a:extLst>
              <a:ext uri="{FF2B5EF4-FFF2-40B4-BE49-F238E27FC236}">
                <a16:creationId xmlns:a16="http://schemas.microsoft.com/office/drawing/2014/main" id="{8E0CA1BD-D96F-7F98-3DDA-EEA1AF50FFF4}"/>
              </a:ext>
            </a:extLst>
          </p:cNvPr>
          <p:cNvSpPr txBox="1"/>
          <p:nvPr/>
        </p:nvSpPr>
        <p:spPr>
          <a:xfrm>
            <a:off x="9549931" y="6657945"/>
            <a:ext cx="2642069" cy="200055"/>
          </a:xfrm>
          <a:prstGeom prst="rect">
            <a:avLst/>
          </a:prstGeom>
          <a:solidFill>
            <a:srgbClr val="000000"/>
          </a:solidFill>
        </p:spPr>
        <p:txBody>
          <a:bodyPr wrap="none" rtlCol="0">
            <a:spAutoFit/>
          </a:bodyPr>
          <a:lstStyle/>
          <a:p>
            <a:pPr algn="r">
              <a:spcAft>
                <a:spcPts val="600"/>
              </a:spcAft>
            </a:pPr>
            <a:r>
              <a:rPr lang="es-ES" sz="700">
                <a:solidFill>
                  <a:srgbClr val="FFFFFF"/>
                </a:solidFill>
                <a:hlinkClick r:id="rId3" tooltip="http://conlapizyteclas.blogspot.com/2016/04/quien-eres-tu-piedra-papel-o-tijeras.html">
                  <a:extLst>
                    <a:ext uri="{A12FA001-AC4F-418D-AE19-62706E023703}">
                      <ahyp:hlinkClr xmlns:ahyp="http://schemas.microsoft.com/office/drawing/2018/hyperlinkcolor" val="tx"/>
                    </a:ext>
                  </a:extLst>
                </a:hlinkClick>
              </a:rPr>
              <a:t>Esta foto</a:t>
            </a:r>
            <a:r>
              <a:rPr lang="es-ES" sz="700">
                <a:solidFill>
                  <a:srgbClr val="FFFFFF"/>
                </a:solidFill>
              </a:rPr>
              <a:t> de Autor desconocido está bajo licencia </a:t>
            </a:r>
            <a:r>
              <a:rPr lang="es-E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s-ES" sz="700">
              <a:solidFill>
                <a:srgbClr val="FFFFFF"/>
              </a:solidFill>
            </a:endParaRPr>
          </a:p>
        </p:txBody>
      </p:sp>
    </p:spTree>
    <p:extLst>
      <p:ext uri="{BB962C8B-B14F-4D97-AF65-F5344CB8AC3E}">
        <p14:creationId xmlns:p14="http://schemas.microsoft.com/office/powerpoint/2010/main" val="38847482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Imagen 7" descr="Mapa">
            <a:extLst>
              <a:ext uri="{FF2B5EF4-FFF2-40B4-BE49-F238E27FC236}">
                <a16:creationId xmlns:a16="http://schemas.microsoft.com/office/drawing/2014/main" id="{D99460AF-8D08-5DD6-DF46-A6F19F1BCADF}"/>
              </a:ext>
            </a:extLst>
          </p:cNvPr>
          <p:cNvPicPr>
            <a:picLocks noChangeAspect="1"/>
          </p:cNvPicPr>
          <p:nvPr/>
        </p:nvPicPr>
        <p:blipFill>
          <a:blip r:embed="rId2">
            <a:duotone>
              <a:schemeClr val="bg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6250"/>
          <a:stretch>
            <a:fill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654CEDB-E982-50D7-FAC2-B30E8F18A079}"/>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es-ES">
                <a:solidFill>
                  <a:srgbClr val="1D1D1D"/>
                </a:solidFill>
              </a:rPr>
              <a:t>Trivial de geografía</a:t>
            </a:r>
          </a:p>
        </p:txBody>
      </p:sp>
      <p:sp>
        <p:nvSpPr>
          <p:cNvPr id="3" name="Marcador de contenido 2">
            <a:extLst>
              <a:ext uri="{FF2B5EF4-FFF2-40B4-BE49-F238E27FC236}">
                <a16:creationId xmlns:a16="http://schemas.microsoft.com/office/drawing/2014/main" id="{0741D3FF-8646-5EFC-BAA7-4FBB1E32816C}"/>
              </a:ext>
            </a:extLst>
          </p:cNvPr>
          <p:cNvSpPr>
            <a:spLocks noGrp="1"/>
          </p:cNvSpPr>
          <p:nvPr>
            <p:ph idx="1"/>
          </p:nvPr>
        </p:nvSpPr>
        <p:spPr>
          <a:xfrm>
            <a:off x="2231136" y="2638044"/>
            <a:ext cx="7729728" cy="3101983"/>
          </a:xfrm>
        </p:spPr>
        <p:txBody>
          <a:bodyPr>
            <a:normAutofit/>
          </a:bodyPr>
          <a:lstStyle/>
          <a:p>
            <a:r>
              <a:rPr lang="es-ES" dirty="0"/>
              <a:t>El juego consiste en hacer preguntas de geografía y que el jugador adivine la respuesta correcta.</a:t>
            </a:r>
          </a:p>
          <a:p>
            <a:r>
              <a:rPr lang="es-ES" dirty="0"/>
              <a:t> Cada pregunta tiene una respuesta única y correcta.</a:t>
            </a:r>
          </a:p>
          <a:p>
            <a:r>
              <a:rPr lang="es-ES" dirty="0"/>
              <a:t>El jugador tiene un número limitado de intentos para responder correctamente a cada pregunta.</a:t>
            </a:r>
          </a:p>
          <a:p>
            <a:r>
              <a:rPr lang="es-ES" dirty="0"/>
              <a:t>El juego sigue hasta que el jugador responda incorrectamente 3 de veces o haya respondido 5 preguntas correctamente.</a:t>
            </a:r>
          </a:p>
          <a:p>
            <a:endParaRPr lang="es-ES"/>
          </a:p>
        </p:txBody>
      </p:sp>
      <p:sp>
        <p:nvSpPr>
          <p:cNvPr id="9" name="CuadroTexto 8">
            <a:extLst>
              <a:ext uri="{FF2B5EF4-FFF2-40B4-BE49-F238E27FC236}">
                <a16:creationId xmlns:a16="http://schemas.microsoft.com/office/drawing/2014/main" id="{C2E91F96-089C-81BC-171B-BE436A3A1C85}"/>
              </a:ext>
            </a:extLst>
          </p:cNvPr>
          <p:cNvSpPr txBox="1"/>
          <p:nvPr/>
        </p:nvSpPr>
        <p:spPr>
          <a:xfrm>
            <a:off x="9549930" y="6657945"/>
            <a:ext cx="2642070" cy="200055"/>
          </a:xfrm>
          <a:prstGeom prst="rect">
            <a:avLst/>
          </a:prstGeom>
          <a:solidFill>
            <a:srgbClr val="000000"/>
          </a:solidFill>
        </p:spPr>
        <p:txBody>
          <a:bodyPr wrap="none" rtlCol="0">
            <a:spAutoFit/>
          </a:bodyPr>
          <a:lstStyle/>
          <a:p>
            <a:pPr algn="r">
              <a:spcAft>
                <a:spcPts val="600"/>
              </a:spcAft>
            </a:pPr>
            <a:r>
              <a:rPr lang="es-ES" sz="700">
                <a:solidFill>
                  <a:srgbClr val="FFFFFF"/>
                </a:solidFill>
                <a:hlinkClick r:id="rId3" tooltip="https://sexamoscuriosos.blogspot.com/2012/11/">
                  <a:extLst>
                    <a:ext uri="{A12FA001-AC4F-418D-AE19-62706E023703}">
                      <ahyp:hlinkClr xmlns:ahyp="http://schemas.microsoft.com/office/drawing/2018/hyperlinkcolor" val="tx"/>
                    </a:ext>
                  </a:extLst>
                </a:hlinkClick>
              </a:rPr>
              <a:t>Esta foto</a:t>
            </a:r>
            <a:r>
              <a:rPr lang="es-ES" sz="700">
                <a:solidFill>
                  <a:srgbClr val="FFFFFF"/>
                </a:solidFill>
              </a:rPr>
              <a:t> de Autor desconocido está bajo licencia </a:t>
            </a:r>
            <a:r>
              <a:rPr lang="es-E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s-ES" sz="700">
              <a:solidFill>
                <a:srgbClr val="FFFFFF"/>
              </a:solidFill>
            </a:endParaRPr>
          </a:p>
        </p:txBody>
      </p:sp>
    </p:spTree>
    <p:extLst>
      <p:ext uri="{BB962C8B-B14F-4D97-AF65-F5344CB8AC3E}">
        <p14:creationId xmlns:p14="http://schemas.microsoft.com/office/powerpoint/2010/main" val="894564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Imagen 4" descr="Texto&#10;&#10;El contenido generado por IA puede ser incorrecto.">
            <a:extLst>
              <a:ext uri="{FF2B5EF4-FFF2-40B4-BE49-F238E27FC236}">
                <a16:creationId xmlns:a16="http://schemas.microsoft.com/office/drawing/2014/main" id="{B5782577-F4B9-C130-498B-34647EE9D43D}"/>
              </a:ext>
            </a:extLst>
          </p:cNvPr>
          <p:cNvPicPr>
            <a:picLocks noChangeAspect="1"/>
          </p:cNvPicPr>
          <p:nvPr/>
        </p:nvPicPr>
        <p:blipFill>
          <a:blip r:embed="rId2">
            <a:duotone>
              <a:schemeClr val="bg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568" b="15644"/>
          <a:stretch>
            <a:fill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D425040-E469-7FC7-87D0-7D0A8B5268FD}"/>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es-ES">
                <a:solidFill>
                  <a:srgbClr val="1D1D1D"/>
                </a:solidFill>
              </a:rPr>
              <a:t>Juego del Ahorcado</a:t>
            </a:r>
          </a:p>
        </p:txBody>
      </p:sp>
      <p:sp>
        <p:nvSpPr>
          <p:cNvPr id="3" name="Marcador de contenido 2">
            <a:extLst>
              <a:ext uri="{FF2B5EF4-FFF2-40B4-BE49-F238E27FC236}">
                <a16:creationId xmlns:a16="http://schemas.microsoft.com/office/drawing/2014/main" id="{E1B96B69-DD83-31E6-F321-385F1240FE36}"/>
              </a:ext>
            </a:extLst>
          </p:cNvPr>
          <p:cNvSpPr>
            <a:spLocks noGrp="1"/>
          </p:cNvSpPr>
          <p:nvPr>
            <p:ph idx="1"/>
          </p:nvPr>
        </p:nvSpPr>
        <p:spPr>
          <a:xfrm>
            <a:off x="2231136" y="2638044"/>
            <a:ext cx="7729728" cy="3101983"/>
          </a:xfrm>
        </p:spPr>
        <p:txBody>
          <a:bodyPr>
            <a:normAutofit/>
          </a:bodyPr>
          <a:lstStyle/>
          <a:p>
            <a:r>
              <a:rPr lang="es-ES" dirty="0"/>
              <a:t>Un jugador elige una palabra secreta y dibuja un espacio para cada letra de la palabra.</a:t>
            </a:r>
          </a:p>
          <a:p>
            <a:r>
              <a:rPr lang="es-ES" dirty="0"/>
              <a:t>El otro jugador intenta adivinar letras para completar la palabra.</a:t>
            </a:r>
          </a:p>
          <a:p>
            <a:r>
              <a:rPr lang="es-ES" dirty="0"/>
              <a:t>Si el jugador adivinador adivina una letra correctamente, se revela en su lugar correspondiente.</a:t>
            </a:r>
          </a:p>
          <a:p>
            <a:r>
              <a:rPr lang="es-ES" dirty="0"/>
              <a:t>Si el jugador adivinador adivina incorrectamente, se dibuja una parte del cuerpo en la horca.</a:t>
            </a:r>
          </a:p>
          <a:p>
            <a:r>
              <a:rPr lang="es-ES" dirty="0"/>
              <a:t>El objetivo del jugador adivinador es adivinar la palabra antes de que se dibuje el dibujo completo en la horca.</a:t>
            </a:r>
          </a:p>
          <a:p>
            <a:endParaRPr lang="es-ES"/>
          </a:p>
        </p:txBody>
      </p:sp>
      <p:sp>
        <p:nvSpPr>
          <p:cNvPr id="6" name="CuadroTexto 5">
            <a:extLst>
              <a:ext uri="{FF2B5EF4-FFF2-40B4-BE49-F238E27FC236}">
                <a16:creationId xmlns:a16="http://schemas.microsoft.com/office/drawing/2014/main" id="{3CAF2EE6-0153-3E79-5AB3-54FCA7868FAD}"/>
              </a:ext>
            </a:extLst>
          </p:cNvPr>
          <p:cNvSpPr txBox="1"/>
          <p:nvPr/>
        </p:nvSpPr>
        <p:spPr>
          <a:xfrm>
            <a:off x="9529092" y="6657945"/>
            <a:ext cx="2662908" cy="200055"/>
          </a:xfrm>
          <a:prstGeom prst="rect">
            <a:avLst/>
          </a:prstGeom>
          <a:solidFill>
            <a:srgbClr val="000000"/>
          </a:solidFill>
        </p:spPr>
        <p:txBody>
          <a:bodyPr wrap="none" rtlCol="0">
            <a:spAutoFit/>
          </a:bodyPr>
          <a:lstStyle/>
          <a:p>
            <a:pPr algn="r">
              <a:spcAft>
                <a:spcPts val="600"/>
              </a:spcAft>
            </a:pPr>
            <a:r>
              <a:rPr lang="es-ES" sz="700">
                <a:solidFill>
                  <a:srgbClr val="FFFFFF"/>
                </a:solidFill>
                <a:hlinkClick r:id="rId3" tooltip="https://laclasedeele.blogspot.fr/2016/11/el-juego-del-ahorcado-para-la-clase-de.html">
                  <a:extLst>
                    <a:ext uri="{A12FA001-AC4F-418D-AE19-62706E023703}">
                      <ahyp:hlinkClr xmlns:ahyp="http://schemas.microsoft.com/office/drawing/2018/hyperlinkcolor" val="tx"/>
                    </a:ext>
                  </a:extLst>
                </a:hlinkClick>
              </a:rPr>
              <a:t>Esta foto</a:t>
            </a:r>
            <a:r>
              <a:rPr lang="es-ES" sz="700">
                <a:solidFill>
                  <a:srgbClr val="FFFFFF"/>
                </a:solidFill>
              </a:rPr>
              <a:t> de Autor desconocido está bajo licencia </a:t>
            </a:r>
            <a:r>
              <a:rPr lang="es-E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s-ES" sz="700">
              <a:solidFill>
                <a:srgbClr val="FFFFFF"/>
              </a:solidFill>
            </a:endParaRPr>
          </a:p>
        </p:txBody>
      </p:sp>
    </p:spTree>
    <p:extLst>
      <p:ext uri="{BB962C8B-B14F-4D97-AF65-F5344CB8AC3E}">
        <p14:creationId xmlns:p14="http://schemas.microsoft.com/office/powerpoint/2010/main" val="20835197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CEC78-C694-72E4-77B6-457A78AA32B3}"/>
              </a:ext>
            </a:extLst>
          </p:cNvPr>
          <p:cNvSpPr>
            <a:spLocks noGrp="1"/>
          </p:cNvSpPr>
          <p:nvPr>
            <p:ph type="title"/>
          </p:nvPr>
        </p:nvSpPr>
        <p:spPr>
          <a:xfrm>
            <a:off x="762000" y="1138036"/>
            <a:ext cx="4085665" cy="1402470"/>
          </a:xfrm>
        </p:spPr>
        <p:txBody>
          <a:bodyPr anchor="t">
            <a:normAutofit/>
          </a:bodyPr>
          <a:lstStyle/>
          <a:p>
            <a:r>
              <a:rPr lang="es-ES" sz="3200" dirty="0"/>
              <a:t>Bonus: </a:t>
            </a:r>
            <a:br>
              <a:rPr lang="es-ES" sz="3200" dirty="0"/>
            </a:br>
            <a:r>
              <a:rPr lang="es-ES" sz="3200" dirty="0"/>
              <a:t>Tres en raya</a:t>
            </a:r>
          </a:p>
        </p:txBody>
      </p:sp>
      <p:sp>
        <p:nvSpPr>
          <p:cNvPr id="3" name="Marcador de contenido 2">
            <a:extLst>
              <a:ext uri="{FF2B5EF4-FFF2-40B4-BE49-F238E27FC236}">
                <a16:creationId xmlns:a16="http://schemas.microsoft.com/office/drawing/2014/main" id="{BC24D28E-F0A9-8FC0-E994-CEB62840BBD5}"/>
              </a:ext>
            </a:extLst>
          </p:cNvPr>
          <p:cNvSpPr>
            <a:spLocks noGrp="1"/>
          </p:cNvSpPr>
          <p:nvPr>
            <p:ph idx="1"/>
          </p:nvPr>
        </p:nvSpPr>
        <p:spPr>
          <a:xfrm>
            <a:off x="762000" y="2645228"/>
            <a:ext cx="4085665" cy="3497155"/>
          </a:xfrm>
        </p:spPr>
        <p:txBody>
          <a:bodyPr>
            <a:normAutofit/>
          </a:bodyPr>
          <a:lstStyle/>
          <a:p>
            <a:r>
              <a:rPr lang="es-ES" dirty="0"/>
              <a:t>El juego se juega en un tablero de 3x3.</a:t>
            </a:r>
          </a:p>
          <a:p>
            <a:r>
              <a:rPr lang="es-ES" dirty="0"/>
              <a:t>Dos jugadores, uno representa "X" y el otro "O", alternan turnos.</a:t>
            </a:r>
          </a:p>
          <a:p>
            <a:r>
              <a:rPr lang="es-ES" dirty="0"/>
              <a:t>El objetivo es obtener tres símbolos del mismo tipo en línea horizontal, vertical o diagonal.</a:t>
            </a:r>
          </a:p>
          <a:p>
            <a:r>
              <a:rPr lang="es-ES" dirty="0"/>
              <a:t>El juego termina cuando un jugador gana o el tablero se llena (empate).</a:t>
            </a:r>
          </a:p>
          <a:p>
            <a:r>
              <a:rPr lang="es-ES" dirty="0"/>
              <a:t>El jugador que logre colocar tres de sus símbolos en línea es el ganador.</a:t>
            </a:r>
          </a:p>
          <a:p>
            <a:endParaRPr lang="es-ES" sz="2000" dirty="0"/>
          </a:p>
        </p:txBody>
      </p:sp>
      <p:pic>
        <p:nvPicPr>
          <p:cNvPr id="11" name="Imagen 10" descr="Forma, Icono&#10;&#10;El contenido generado por IA puede ser incorrecto.">
            <a:extLst>
              <a:ext uri="{FF2B5EF4-FFF2-40B4-BE49-F238E27FC236}">
                <a16:creationId xmlns:a16="http://schemas.microsoft.com/office/drawing/2014/main" id="{C434CC62-FF1D-094C-4692-4D02185FBD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622"/>
          <a:stretch>
            <a:fillRect/>
          </a:stretch>
        </p:blipFill>
        <p:spPr>
          <a:xfrm>
            <a:off x="5650992" y="10"/>
            <a:ext cx="6541008" cy="6857990"/>
          </a:xfrm>
          <a:prstGeom prst="rect">
            <a:avLst/>
          </a:prstGeom>
        </p:spPr>
      </p:pic>
      <p:sp>
        <p:nvSpPr>
          <p:cNvPr id="12" name="CuadroTexto 11">
            <a:extLst>
              <a:ext uri="{FF2B5EF4-FFF2-40B4-BE49-F238E27FC236}">
                <a16:creationId xmlns:a16="http://schemas.microsoft.com/office/drawing/2014/main" id="{74ADAAE7-6EB9-8E48-6DF9-7BBD0E529E09}"/>
              </a:ext>
            </a:extLst>
          </p:cNvPr>
          <p:cNvSpPr txBox="1"/>
          <p:nvPr/>
        </p:nvSpPr>
        <p:spPr>
          <a:xfrm>
            <a:off x="9529092" y="6657945"/>
            <a:ext cx="2662908" cy="200055"/>
          </a:xfrm>
          <a:prstGeom prst="rect">
            <a:avLst/>
          </a:prstGeom>
          <a:solidFill>
            <a:srgbClr val="000000"/>
          </a:solidFill>
        </p:spPr>
        <p:txBody>
          <a:bodyPr wrap="none" rtlCol="0">
            <a:spAutoFit/>
          </a:bodyPr>
          <a:lstStyle/>
          <a:p>
            <a:pPr algn="r">
              <a:spcAft>
                <a:spcPts val="600"/>
              </a:spcAft>
            </a:pPr>
            <a:r>
              <a:rPr lang="es-ES" sz="700">
                <a:solidFill>
                  <a:srgbClr val="FFFFFF"/>
                </a:solidFill>
                <a:hlinkClick r:id="rId3" tooltip="https://crochetydemos.blogspot.com/2015/03/">
                  <a:extLst>
                    <a:ext uri="{A12FA001-AC4F-418D-AE19-62706E023703}">
                      <ahyp:hlinkClr xmlns:ahyp="http://schemas.microsoft.com/office/drawing/2018/hyperlinkcolor" val="tx"/>
                    </a:ext>
                  </a:extLst>
                </a:hlinkClick>
              </a:rPr>
              <a:t>Esta foto</a:t>
            </a:r>
            <a:r>
              <a:rPr lang="es-ES" sz="700">
                <a:solidFill>
                  <a:srgbClr val="FFFFFF"/>
                </a:solidFill>
              </a:rPr>
              <a:t> de Autor desconocido está bajo licencia </a:t>
            </a:r>
            <a:r>
              <a:rPr lang="es-E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s-ES" sz="700">
              <a:solidFill>
                <a:srgbClr val="FFFFFF"/>
              </a:solidFill>
            </a:endParaRPr>
          </a:p>
        </p:txBody>
      </p:sp>
    </p:spTree>
    <p:extLst>
      <p:ext uri="{BB962C8B-B14F-4D97-AF65-F5344CB8AC3E}">
        <p14:creationId xmlns:p14="http://schemas.microsoft.com/office/powerpoint/2010/main" val="31266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BFEA3-6D21-A5A6-E453-D6AB6CFC6D6E}"/>
              </a:ext>
            </a:extLst>
          </p:cNvPr>
          <p:cNvSpPr>
            <a:spLocks noGrp="1"/>
          </p:cNvSpPr>
          <p:nvPr>
            <p:ph type="title"/>
          </p:nvPr>
        </p:nvSpPr>
        <p:spPr/>
        <p:txBody>
          <a:bodyPr/>
          <a:lstStyle/>
          <a:p>
            <a:r>
              <a:rPr lang="es-ES" dirty="0"/>
              <a:t>Next </a:t>
            </a:r>
            <a:r>
              <a:rPr lang="es-ES" dirty="0" err="1"/>
              <a:t>steps</a:t>
            </a:r>
            <a:r>
              <a:rPr lang="es-ES" dirty="0"/>
              <a:t>: mejoras a futuro</a:t>
            </a:r>
          </a:p>
        </p:txBody>
      </p:sp>
      <p:sp>
        <p:nvSpPr>
          <p:cNvPr id="3" name="Marcador de contenido 2">
            <a:extLst>
              <a:ext uri="{FF2B5EF4-FFF2-40B4-BE49-F238E27FC236}">
                <a16:creationId xmlns:a16="http://schemas.microsoft.com/office/drawing/2014/main" id="{783DC768-1B9C-9790-9326-E839FF28E862}"/>
              </a:ext>
            </a:extLst>
          </p:cNvPr>
          <p:cNvSpPr>
            <a:spLocks noGrp="1"/>
          </p:cNvSpPr>
          <p:nvPr>
            <p:ph idx="1"/>
          </p:nvPr>
        </p:nvSpPr>
        <p:spPr/>
        <p:txBody>
          <a:bodyPr/>
          <a:lstStyle/>
          <a:p>
            <a:r>
              <a:rPr lang="es-ES" dirty="0"/>
              <a:t>Crear una clase de juegos (</a:t>
            </a:r>
            <a:r>
              <a:rPr lang="es-ES" dirty="0" err="1"/>
              <a:t>class</a:t>
            </a:r>
            <a:r>
              <a:rPr lang="es-ES" dirty="0"/>
              <a:t> Juegos) en la que incluiríamos cada juego como un método.</a:t>
            </a:r>
          </a:p>
          <a:p>
            <a:r>
              <a:rPr lang="es-ES" dirty="0"/>
              <a:t>Incluir en cada juego varios jugadores.</a:t>
            </a:r>
          </a:p>
          <a:p>
            <a:r>
              <a:rPr lang="es-ES" dirty="0"/>
              <a:t>Meter una interfaz gráfica para que los juegos sean más visuales.</a:t>
            </a:r>
          </a:p>
        </p:txBody>
      </p:sp>
    </p:spTree>
    <p:extLst>
      <p:ext uri="{BB962C8B-B14F-4D97-AF65-F5344CB8AC3E}">
        <p14:creationId xmlns:p14="http://schemas.microsoft.com/office/powerpoint/2010/main" val="2453976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A165E-60BF-1D45-0777-2FEB203A8304}"/>
              </a:ext>
            </a:extLst>
          </p:cNvPr>
          <p:cNvSpPr>
            <a:spLocks noGrp="1"/>
          </p:cNvSpPr>
          <p:nvPr>
            <p:ph type="title"/>
          </p:nvPr>
        </p:nvSpPr>
        <p:spPr/>
        <p:txBody>
          <a:bodyPr>
            <a:normAutofit/>
          </a:bodyPr>
          <a:lstStyle/>
          <a:p>
            <a:r>
              <a:rPr lang="es-ES" dirty="0"/>
              <a:t>Retos DE LOS JUEGOS (que nos han hecho aprender y crecer):</a:t>
            </a:r>
          </a:p>
        </p:txBody>
      </p:sp>
      <p:sp>
        <p:nvSpPr>
          <p:cNvPr id="3" name="Marcador de contenido 2">
            <a:extLst>
              <a:ext uri="{FF2B5EF4-FFF2-40B4-BE49-F238E27FC236}">
                <a16:creationId xmlns:a16="http://schemas.microsoft.com/office/drawing/2014/main" id="{79A8F09D-E553-50DD-C20F-642CEF596AA5}"/>
              </a:ext>
            </a:extLst>
          </p:cNvPr>
          <p:cNvSpPr>
            <a:spLocks noGrp="1"/>
          </p:cNvSpPr>
          <p:nvPr>
            <p:ph idx="1"/>
          </p:nvPr>
        </p:nvSpPr>
        <p:spPr/>
        <p:txBody>
          <a:bodyPr/>
          <a:lstStyle/>
          <a:p>
            <a:r>
              <a:rPr lang="es-ES" dirty="0"/>
              <a:t>Gestión de tareas y tiempos: organizar el equipo, las tareas, el tiempo requerido para cada parte del sprint</a:t>
            </a:r>
          </a:p>
          <a:p>
            <a:r>
              <a:rPr lang="es-ES" dirty="0"/>
              <a:t>Lógica del juego: desarrollar el código según la lógica de las participantes y las reglas de cada juego</a:t>
            </a:r>
          </a:p>
          <a:p>
            <a:r>
              <a:rPr lang="es-ES" dirty="0"/>
              <a:t>Limpieza de errores: comprobar qué funciona y qué no, revisar el código y perfeccionarlo</a:t>
            </a:r>
          </a:p>
          <a:p>
            <a:endParaRPr lang="es-ES" dirty="0"/>
          </a:p>
          <a:p>
            <a:endParaRPr lang="es-ES" dirty="0"/>
          </a:p>
        </p:txBody>
      </p:sp>
    </p:spTree>
    <p:extLst>
      <p:ext uri="{BB962C8B-B14F-4D97-AF65-F5344CB8AC3E}">
        <p14:creationId xmlns:p14="http://schemas.microsoft.com/office/powerpoint/2010/main" val="1707582102"/>
      </p:ext>
    </p:extLst>
  </p:cSld>
  <p:clrMapOvr>
    <a:masterClrMapping/>
  </p:clrMapOvr>
</p:sld>
</file>

<file path=ppt/theme/theme1.xml><?xml version="1.0" encoding="utf-8"?>
<a:theme xmlns:a="http://schemas.openxmlformats.org/drawingml/2006/main" name="Paquete">
  <a:themeElements>
    <a:clrScheme name="Paque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que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que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342</TotalTime>
  <Words>691</Words>
  <Application>Microsoft Office PowerPoint</Application>
  <PresentationFormat>Panorámica</PresentationFormat>
  <Paragraphs>55</Paragraphs>
  <Slides>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Gill Sans MT</vt:lpstr>
      <vt:lpstr>Paquete</vt:lpstr>
      <vt:lpstr>PROYECTO DE JUEGOS EN PYTHON</vt:lpstr>
      <vt:lpstr>Equipo 1: VALKYRIAS</vt:lpstr>
      <vt:lpstr>Presentación del Proyecto</vt:lpstr>
      <vt:lpstr>Piedra, paPel o tijeras</vt:lpstr>
      <vt:lpstr>Trivial de geografía</vt:lpstr>
      <vt:lpstr>Juego del Ahorcado</vt:lpstr>
      <vt:lpstr>Bonus:  Tres en raya</vt:lpstr>
      <vt:lpstr>Next steps: mejoras a futuro</vt:lpstr>
      <vt:lpstr>Retos DE LOS JUEGOS (que nos han hecho aprender y crecer):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Fernández Rodríguez</dc:creator>
  <cp:lastModifiedBy>Laura Fernández Rodríguez</cp:lastModifiedBy>
  <cp:revision>8</cp:revision>
  <dcterms:created xsi:type="dcterms:W3CDTF">2025-06-16T09:19:05Z</dcterms:created>
  <dcterms:modified xsi:type="dcterms:W3CDTF">2025-06-17T16:53:01Z</dcterms:modified>
</cp:coreProperties>
</file>